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10"/>
  </p:notesMasterIdLst>
  <p:sldIdLst>
    <p:sldId id="256" r:id="rId2"/>
    <p:sldId id="335" r:id="rId3"/>
    <p:sldId id="336" r:id="rId4"/>
    <p:sldId id="337" r:id="rId5"/>
    <p:sldId id="338" r:id="rId6"/>
    <p:sldId id="339" r:id="rId7"/>
    <p:sldId id="340" r:id="rId8"/>
    <p:sldId id="342"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55" d="100"/>
          <a:sy n="55" d="100"/>
        </p:scale>
        <p:origin x="-180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7/7/2020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4A4CAE77-B8B1-49B7-9986-23DC29B73BCB}" type="datetime1">
              <a:rPr lang="en-US" smtClean="0"/>
              <a:pPr>
                <a:defRPr/>
              </a:pPr>
              <a:t>7/7/2020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29E3B3A6-35C4-4A4A-A93B-FEA2E3D8346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7/7/2020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7/7/2020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3A26468A-707D-43B7-A2A2-6F6E66C6416E}" type="datetime1">
              <a:rPr lang="en-US" smtClean="0"/>
              <a:pPr>
                <a:defRPr/>
              </a:pPr>
              <a:t>7/7/2020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6442F78-5EBF-4453-A097-83F2C8DFCA84}" type="datetime1">
              <a:rPr lang="en-US" smtClean="0"/>
              <a:pPr>
                <a:defRPr/>
              </a:pPr>
              <a:t>7/7/2020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30ECD9A4-5F66-4780-BB8E-330017FFA7D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E7E1BEA8-81AC-4EAA-9B8B-C356D39A598C}" type="datetime1">
              <a:rPr lang="en-US" smtClean="0"/>
              <a:pPr>
                <a:defRPr/>
              </a:pPr>
              <a:t>7/7/2020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0F274DF4-1E11-4BE5-94EE-68DC7FD66A04}" type="datetime1">
              <a:rPr lang="en-US" smtClean="0"/>
              <a:pPr>
                <a:defRPr/>
              </a:pPr>
              <a:t>7/7/2020</a:t>
            </a:fld>
            <a:endParaRPr lang="en-US"/>
          </a:p>
        </p:txBody>
      </p:sp>
      <p:sp>
        <p:nvSpPr>
          <p:cNvPr id="8" name="Footer Placeholder 7"/>
          <p:cNvSpPr>
            <a:spLocks noGrp="1"/>
          </p:cNvSpPr>
          <p:nvPr>
            <p:ph type="ftr" sz="quarter" idx="11"/>
          </p:nvPr>
        </p:nvSpPr>
        <p:spPr/>
        <p:txBody>
          <a:bodyPr/>
          <a:lstStyle/>
          <a:p>
            <a:pPr>
              <a:defRPr/>
            </a:pPr>
            <a:r>
              <a:rPr lang="en-US"/>
              <a:t>Author:RK</a:t>
            </a:r>
          </a:p>
        </p:txBody>
      </p:sp>
      <p:sp>
        <p:nvSpPr>
          <p:cNvPr id="9" name="Slide Number Placeholder 8"/>
          <p:cNvSpPr>
            <a:spLocks noGrp="1"/>
          </p:cNvSpPr>
          <p:nvPr>
            <p:ph type="sldNum" sz="quarter" idx="12"/>
          </p:nvPr>
        </p:nvSpPr>
        <p:spPr/>
        <p:txBody>
          <a:bodyPr/>
          <a:lstStyle/>
          <a:p>
            <a:pPr>
              <a:defRPr/>
            </a:pPr>
            <a:fld id="{7E74873D-DF26-421D-BB7D-2443FD85D71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95305D4A-26BC-4003-A6BB-1FE483E62D74}" type="datetime1">
              <a:rPr lang="en-US" smtClean="0"/>
              <a:pPr>
                <a:defRPr/>
              </a:pPr>
              <a:t>7/7/2020</a:t>
            </a:fld>
            <a:endParaRPr lang="en-US"/>
          </a:p>
        </p:txBody>
      </p:sp>
      <p:sp>
        <p:nvSpPr>
          <p:cNvPr id="4" name="Footer Placeholder 3"/>
          <p:cNvSpPr>
            <a:spLocks noGrp="1"/>
          </p:cNvSpPr>
          <p:nvPr>
            <p:ph type="ftr" sz="quarter" idx="11"/>
          </p:nvPr>
        </p:nvSpPr>
        <p:spPr/>
        <p:txBody>
          <a:bodyPr/>
          <a:lstStyle/>
          <a:p>
            <a:pPr>
              <a:defRPr/>
            </a:pPr>
            <a:r>
              <a:rPr lang="en-US"/>
              <a:t>Author:RK</a:t>
            </a:r>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7256AB-E1A6-415D-9F21-A517C3C15B98}" type="datetime1">
              <a:rPr lang="en-US" smtClean="0"/>
              <a:pPr>
                <a:defRPr/>
              </a:pPr>
              <a:t>7/7/2020</a:t>
            </a:fld>
            <a:endParaRPr lang="en-US"/>
          </a:p>
        </p:txBody>
      </p:sp>
      <p:sp>
        <p:nvSpPr>
          <p:cNvPr id="3" name="Footer Placeholder 2"/>
          <p:cNvSpPr>
            <a:spLocks noGrp="1"/>
          </p:cNvSpPr>
          <p:nvPr>
            <p:ph type="ftr" sz="quarter" idx="11"/>
          </p:nvPr>
        </p:nvSpPr>
        <p:spPr/>
        <p:txBody>
          <a:bodyPr/>
          <a:lstStyle/>
          <a:p>
            <a:pPr>
              <a:defRPr/>
            </a:pPr>
            <a:r>
              <a:rPr lang="en-US"/>
              <a:t>Author:RK</a:t>
            </a:r>
          </a:p>
        </p:txBody>
      </p:sp>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A526942A-22AA-43F1-BB1B-25EDD8605733}" type="datetime1">
              <a:rPr lang="en-US" smtClean="0"/>
              <a:pPr>
                <a:defRPr/>
              </a:pPr>
              <a:t>7/7/2020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C23F445-A553-4D3F-BF04-A18E2120CA0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4528B13-61B8-4B34-AE66-FAA20D62E9E3}" type="datetime1">
              <a:rPr lang="en-US" smtClean="0"/>
              <a:pPr>
                <a:defRPr/>
              </a:pPr>
              <a:t>7/7/2020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F7CE51B-D314-4748-A7FB-C6BBF3CC08C9}"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A77A13B-D29E-4A31-9A3D-BDF778EEE264}" type="datetime1">
              <a:rPr lang="en-US" smtClean="0"/>
              <a:pPr>
                <a:defRPr/>
              </a:pPr>
              <a:t>7/7/2020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Author:RK</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457200"/>
            <a:ext cx="8229600" cy="2667000"/>
          </a:xfrm>
        </p:spPr>
        <p:txBody>
          <a:bodyPr>
            <a:normAutofit/>
          </a:bodyPr>
          <a:lstStyle/>
          <a:p>
            <a:pPr indent="457200"/>
            <a:r>
              <a:rPr sz="4500" b="1" u="sng">
                <a:solidFill>
                  <a:srgbClr val="FF0000"/>
                </a:solidFill>
              </a:rPr>
              <a:t>WELCOME</a:t>
            </a:r>
            <a:r>
              <a:rPr sz="3200"/>
              <a:t/>
            </a:r>
            <a:br>
              <a:rPr sz="3200"/>
            </a:br>
            <a:r>
              <a:rPr sz="3200"/>
              <a:t/>
            </a:r>
            <a:br>
              <a:rPr sz="3200"/>
            </a:br>
            <a:r>
              <a:rPr sz="3000" b="1">
                <a:solidFill>
                  <a:schemeClr val="tx1"/>
                </a:solidFill>
              </a:rPr>
              <a:t>Class: B.Com – Part-2 </a:t>
            </a:r>
            <a:br>
              <a:rPr sz="3000" b="1">
                <a:solidFill>
                  <a:schemeClr val="tx1"/>
                </a:solidFill>
              </a:rPr>
            </a:br>
            <a:r>
              <a:rPr sz="3000" b="1">
                <a:solidFill>
                  <a:schemeClr val="tx1"/>
                </a:solidFill>
              </a:rPr>
              <a:t>Subject: Business Regulatory Framework</a:t>
            </a:r>
            <a:r>
              <a:rPr sz="2800"/>
              <a:t/>
            </a:r>
            <a:br>
              <a:rPr sz="2800"/>
            </a:br>
            <a:r>
              <a:rPr sz="2700" b="1">
                <a:solidFill>
                  <a:srgbClr val="FF0000"/>
                </a:solidFill>
              </a:rPr>
              <a:t>TOPIC:</a:t>
            </a:r>
            <a:r>
              <a:rPr lang="en-US" sz="2700" b="1">
                <a:solidFill>
                  <a:srgbClr val="FF0000"/>
                </a:solidFill>
              </a:rPr>
              <a:t>  </a:t>
            </a:r>
            <a:r>
              <a:rPr lang="en-IN" sz="2700" b="1">
                <a:solidFill>
                  <a:srgbClr val="FF0000"/>
                </a:solidFill>
              </a:rPr>
              <a:t>TYPES OF COMPANY PART - B</a:t>
            </a:r>
            <a:endParaRPr sz="2400" b="1">
              <a:solidFill>
                <a:srgbClr val="FF0000"/>
              </a:solidFill>
            </a:endParaRPr>
          </a:p>
        </p:txBody>
      </p:sp>
      <p:sp>
        <p:nvSpPr>
          <p:cNvPr id="6146" name="Subtitle 2"/>
          <p:cNvSpPr>
            <a:spLocks noGrp="1"/>
          </p:cNvSpPr>
          <p:nvPr>
            <p:ph type="subTitle" idx="1"/>
          </p:nvPr>
        </p:nvSpPr>
        <p:spPr>
          <a:xfrm>
            <a:off x="914400" y="3352800"/>
            <a:ext cx="6934200" cy="3200400"/>
          </a:xfrm>
        </p:spPr>
        <p:txBody>
          <a:bodyPr>
            <a:normAutofit lnSpcReduction="10000"/>
          </a:bodyPr>
          <a:lstStyle/>
          <a:p>
            <a:pPr algn="ctr" eaLnBrk="1" hangingPunct="1"/>
            <a:endParaRPr lang="en-US" sz="4000" b="1" u="sng" dirty="0"/>
          </a:p>
          <a:p>
            <a:pPr algn="ctr" eaLnBrk="1" hangingPunct="1"/>
            <a:r>
              <a:rPr lang="en-US" sz="2600" b="1" u="sng" dirty="0">
                <a:solidFill>
                  <a:schemeClr val="tx1"/>
                </a:solidFill>
              </a:rPr>
              <a:t>Prepared By</a:t>
            </a:r>
          </a:p>
          <a:p>
            <a:pPr algn="ctr" eaLnBrk="1" hangingPunct="1">
              <a:spcBef>
                <a:spcPts val="200"/>
              </a:spcBef>
            </a:pPr>
            <a:r>
              <a:rPr lang="en-US" sz="2600" b="1" dirty="0">
                <a:solidFill>
                  <a:schemeClr val="tx1"/>
                </a:solidFill>
              </a:rPr>
              <a:t> Dr. SHAHID IQBAL </a:t>
            </a:r>
          </a:p>
          <a:p>
            <a:pPr algn="ctr" eaLnBrk="1" hangingPunct="1">
              <a:spcBef>
                <a:spcPts val="200"/>
              </a:spcBef>
            </a:pPr>
            <a:r>
              <a:rPr lang="en-US" sz="2600" b="1" dirty="0">
                <a:solidFill>
                  <a:schemeClr val="tx1"/>
                </a:solidFill>
              </a:rPr>
              <a:t>Guest Faculty,</a:t>
            </a:r>
          </a:p>
          <a:p>
            <a:pPr algn="ctr" eaLnBrk="1" hangingPunct="1">
              <a:spcBef>
                <a:spcPts val="200"/>
              </a:spcBef>
            </a:pPr>
            <a:r>
              <a:rPr lang="en-US" sz="2600" b="1" dirty="0">
                <a:solidFill>
                  <a:schemeClr val="tx1"/>
                </a:solidFill>
              </a:rPr>
              <a:t>Marwari College, </a:t>
            </a:r>
            <a:r>
              <a:rPr lang="en-US" sz="2600" b="1" dirty="0" err="1">
                <a:solidFill>
                  <a:schemeClr val="tx1"/>
                </a:solidFill>
              </a:rPr>
              <a:t>Darbhanga</a:t>
            </a:r>
            <a:r>
              <a:rPr lang="en-US" sz="2600" b="1" dirty="0">
                <a:solidFill>
                  <a:schemeClr val="tx1"/>
                </a:solidFill>
              </a:rPr>
              <a:t>,</a:t>
            </a:r>
          </a:p>
          <a:p>
            <a:pPr algn="ctr" eaLnBrk="1" hangingPunct="1">
              <a:spcBef>
                <a:spcPts val="200"/>
              </a:spcBef>
            </a:pPr>
            <a:r>
              <a:rPr lang="en-US" sz="2600" b="1" dirty="0">
                <a:solidFill>
                  <a:schemeClr val="tx1"/>
                </a:solidFill>
              </a:rPr>
              <a:t>Mobile No. and </a:t>
            </a:r>
            <a:r>
              <a:rPr lang="en-US" sz="2600" b="1" dirty="0" err="1">
                <a:solidFill>
                  <a:schemeClr val="tx1"/>
                </a:solidFill>
              </a:rPr>
              <a:t>Whatsup</a:t>
            </a:r>
            <a:r>
              <a:rPr lang="en-US" sz="2600" b="1" dirty="0">
                <a:solidFill>
                  <a:schemeClr val="tx1"/>
                </a:solidFill>
              </a:rPr>
              <a:t> No. : 7004160257</a:t>
            </a:r>
          </a:p>
          <a:p>
            <a:pPr algn="ctr" eaLnBrk="1" hangingPunct="1">
              <a:spcBef>
                <a:spcPts val="200"/>
              </a:spcBef>
            </a:pPr>
            <a:r>
              <a:rPr lang="en-US" sz="2600" b="1" dirty="0">
                <a:solidFill>
                  <a:schemeClr val="tx1"/>
                </a:solidFill>
              </a:rPr>
              <a:t>Email ID: shahidlnmu@gmail.com</a:t>
            </a:r>
          </a:p>
          <a:p>
            <a:pPr algn="ctr" eaLnBrk="1" hangingPunct="1">
              <a:spcBef>
                <a:spcPts val="200"/>
              </a:spcBef>
            </a:pPr>
            <a:endParaRPr lang="en-US" sz="2500" b="1" dirty="0">
              <a:solidFill>
                <a:schemeClr val="tx1"/>
              </a:solidFill>
            </a:endParaRPr>
          </a:p>
          <a:p>
            <a:pPr algn="ctr" eaLnBrk="1" hangingPunct="1"/>
            <a:endParaRPr lang="en-US" b="1" dirty="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8" name="object 2"/>
          <p:cNvSpPr txBox="1"/>
          <p:nvPr/>
        </p:nvSpPr>
        <p:spPr>
          <a:xfrm>
            <a:off x="381000" y="304800"/>
            <a:ext cx="8458200" cy="6045245"/>
          </a:xfrm>
          <a:prstGeom prst="rect">
            <a:avLst/>
          </a:prstGeom>
        </p:spPr>
        <p:txBody>
          <a:bodyPr vert="horz" wrap="square" lIns="0" tIns="12700" rIns="0" bIns="0" rtlCol="0">
            <a:spAutoFit/>
          </a:bodyPr>
          <a:lstStyle/>
          <a:p>
            <a:pPr algn="just"/>
            <a:r>
              <a:rPr lang="en-US" sz="2800" b="1" dirty="0" smtClean="0">
                <a:solidFill>
                  <a:srgbClr val="FF0000"/>
                </a:solidFill>
                <a:latin typeface="+mj-lt"/>
              </a:rPr>
              <a:t>On the basis of Liability:</a:t>
            </a:r>
            <a:endParaRPr lang="en-IN" sz="2800" b="1" dirty="0" smtClean="0">
              <a:solidFill>
                <a:srgbClr val="FF0000"/>
              </a:solidFill>
              <a:latin typeface="+mj-lt"/>
            </a:endParaRPr>
          </a:p>
          <a:p>
            <a:pPr algn="just"/>
            <a:r>
              <a:rPr lang="en-US" sz="2600" b="1" dirty="0" smtClean="0">
                <a:solidFill>
                  <a:srgbClr val="FF0000"/>
                </a:solidFill>
                <a:latin typeface="+mj-lt"/>
              </a:rPr>
              <a:t> </a:t>
            </a:r>
          </a:p>
          <a:p>
            <a:pPr algn="just"/>
            <a:r>
              <a:rPr lang="en-US" sz="2600" b="1" dirty="0" smtClean="0">
                <a:solidFill>
                  <a:srgbClr val="00B050"/>
                </a:solidFill>
                <a:latin typeface="+mj-lt"/>
              </a:rPr>
              <a:t>a. Companies Limited by Shares</a:t>
            </a:r>
            <a:r>
              <a:rPr lang="en-IN" sz="2600" b="1" dirty="0" smtClean="0">
                <a:solidFill>
                  <a:srgbClr val="00B050"/>
                </a:solidFill>
                <a:latin typeface="+mj-lt"/>
              </a:rPr>
              <a:t>:-</a:t>
            </a:r>
          </a:p>
          <a:p>
            <a:pPr algn="just"/>
            <a:endParaRPr lang="en-IN" sz="2600" b="1" dirty="0" smtClean="0">
              <a:solidFill>
                <a:srgbClr val="00B050"/>
              </a:solidFill>
              <a:latin typeface="+mj-lt"/>
            </a:endParaRPr>
          </a:p>
          <a:p>
            <a:pPr algn="justLow">
              <a:lnSpc>
                <a:spcPct val="110000"/>
              </a:lnSpc>
            </a:pPr>
            <a:r>
              <a:rPr lang="en-US" sz="2600" b="1" dirty="0" smtClean="0">
                <a:solidFill>
                  <a:srgbClr val="FF0000"/>
                </a:solidFill>
                <a:latin typeface="+mj-lt"/>
              </a:rPr>
              <a:t> </a:t>
            </a:r>
            <a:r>
              <a:rPr lang="en-US" sz="2600" dirty="0" smtClean="0">
                <a:latin typeface="+mj-lt"/>
              </a:rPr>
              <a:t>A company having the liability of its members limited by the amount, if any, unpaid on the shares respectively held by them, is called as a company limited by shares [Sec.2 (22)]. For example if ABC Ltd. has a share capital of 10,000 shares of Rs. 10 each, and A has purchased 100 shares on which he has paid so far Rs. 6 per share, the maximum liability of A is only Rs. 4 per share (the unpaid amount).Also known as ‘Limited Liability Company’, a large majority of companies registered in India belongs to this category. The last word of the name of such company is ‘Limited’ (Ltd. in short).</a:t>
            </a:r>
            <a:endParaRPr lang="en-US" sz="2600" dirty="0">
              <a:latin typeface="+mj-lt"/>
              <a:cs typeface="Calibri" pitchFamily="34" charset="0"/>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8" name="object 2"/>
          <p:cNvSpPr txBox="1"/>
          <p:nvPr/>
        </p:nvSpPr>
        <p:spPr>
          <a:xfrm>
            <a:off x="381000" y="381000"/>
            <a:ext cx="8458200" cy="6125267"/>
          </a:xfrm>
          <a:prstGeom prst="rect">
            <a:avLst/>
          </a:prstGeom>
        </p:spPr>
        <p:txBody>
          <a:bodyPr vert="horz" wrap="square" lIns="0" tIns="12700" rIns="0" bIns="0" rtlCol="0">
            <a:spAutoFit/>
          </a:bodyPr>
          <a:lstStyle/>
          <a:p>
            <a:pPr algn="just"/>
            <a:r>
              <a:rPr lang="en-US" sz="2600" b="1" dirty="0" smtClean="0">
                <a:solidFill>
                  <a:srgbClr val="00B050"/>
                </a:solidFill>
                <a:latin typeface="+mj-lt"/>
              </a:rPr>
              <a:t>b. Companies </a:t>
            </a:r>
            <a:r>
              <a:rPr lang="en-US" sz="2600" b="1" dirty="0">
                <a:solidFill>
                  <a:srgbClr val="00B050"/>
                </a:solidFill>
                <a:latin typeface="+mj-lt"/>
              </a:rPr>
              <a:t>Limited by Guarantee</a:t>
            </a:r>
            <a:r>
              <a:rPr lang="en-IN" sz="2600" b="1" dirty="0">
                <a:solidFill>
                  <a:srgbClr val="00B050"/>
                </a:solidFill>
                <a:latin typeface="+mj-lt"/>
              </a:rPr>
              <a:t>:-</a:t>
            </a:r>
          </a:p>
          <a:p>
            <a:pPr algn="just"/>
            <a:endParaRPr lang="en-US" sz="2800" dirty="0" smtClean="0">
              <a:latin typeface="+mj-lt"/>
            </a:endParaRPr>
          </a:p>
          <a:p>
            <a:pPr algn="just">
              <a:lnSpc>
                <a:spcPct val="120000"/>
              </a:lnSpc>
            </a:pPr>
            <a:r>
              <a:rPr lang="en-US" sz="2600" dirty="0" smtClean="0">
                <a:latin typeface="+mj-lt"/>
              </a:rPr>
              <a:t>Company </a:t>
            </a:r>
            <a:r>
              <a:rPr lang="en-US" sz="2600" dirty="0">
                <a:latin typeface="+mj-lt"/>
              </a:rPr>
              <a:t>limited by guarantee, also called Guarantee Company is a company in which liability of each member is limited to such. amount as the members may voluntarily undertake under the memorandum of association to contribute to meet out the deficiency of the assets of the company in the event of its being wound up. The guaranteed amount may differ from member to member [Sec.2 (21)]. </a:t>
            </a:r>
            <a:endParaRPr lang="en-IN" sz="2600" dirty="0">
              <a:latin typeface="+mj-lt"/>
            </a:endParaRPr>
          </a:p>
          <a:p>
            <a:pPr algn="just">
              <a:lnSpc>
                <a:spcPct val="120000"/>
              </a:lnSpc>
            </a:pPr>
            <a:r>
              <a:rPr lang="en-IN" sz="2600" dirty="0">
                <a:latin typeface="+mj-lt"/>
                <a:cs typeface="Calibri" pitchFamily="34" charset="0"/>
              </a:rPr>
              <a:t>                    </a:t>
            </a:r>
            <a:r>
              <a:rPr lang="en-GB" sz="2600" i="0" dirty="0">
                <a:solidFill>
                  <a:srgbClr val="000000"/>
                </a:solidFill>
                <a:effectLst/>
                <a:latin typeface="+mj-lt"/>
              </a:rPr>
              <a:t>The company limited by guarantee doesn't have share capital as per Companies Act. This company constituted with Guarantors and they're called as Members. And the company is treated as separate legal entity from its members.</a:t>
            </a:r>
            <a:endParaRPr lang="en-US" sz="2600" dirty="0">
              <a:latin typeface="+mj-lt"/>
              <a:cs typeface="Calibri" pitchFamily="34" charset="0"/>
            </a:endParaRP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8" name="object 2"/>
          <p:cNvSpPr txBox="1"/>
          <p:nvPr/>
        </p:nvSpPr>
        <p:spPr>
          <a:xfrm>
            <a:off x="342900" y="363289"/>
            <a:ext cx="8458200" cy="5706690"/>
          </a:xfrm>
          <a:prstGeom prst="rect">
            <a:avLst/>
          </a:prstGeom>
        </p:spPr>
        <p:txBody>
          <a:bodyPr vert="horz" wrap="square" lIns="0" tIns="12700" rIns="0" bIns="0" rtlCol="0">
            <a:spAutoFit/>
          </a:bodyPr>
          <a:lstStyle/>
          <a:p>
            <a:pPr algn="just"/>
            <a:r>
              <a:rPr lang="en-US" sz="2600" b="1" dirty="0" smtClean="0">
                <a:solidFill>
                  <a:srgbClr val="00B050"/>
                </a:solidFill>
                <a:latin typeface="+mj-lt"/>
              </a:rPr>
              <a:t>c. Unlimited </a:t>
            </a:r>
            <a:r>
              <a:rPr lang="en-US" sz="2600" b="1" dirty="0">
                <a:solidFill>
                  <a:srgbClr val="00B050"/>
                </a:solidFill>
                <a:latin typeface="+mj-lt"/>
              </a:rPr>
              <a:t>Companies</a:t>
            </a:r>
            <a:r>
              <a:rPr lang="en-IN" sz="2600" b="1" dirty="0">
                <a:solidFill>
                  <a:srgbClr val="00B050"/>
                </a:solidFill>
                <a:latin typeface="+mj-lt"/>
              </a:rPr>
              <a:t>:-</a:t>
            </a:r>
          </a:p>
          <a:p>
            <a:pPr algn="just"/>
            <a:endParaRPr lang="en-US" sz="3200" dirty="0" smtClean="0">
              <a:latin typeface="+mj-lt"/>
            </a:endParaRPr>
          </a:p>
          <a:p>
            <a:pPr algn="just">
              <a:lnSpc>
                <a:spcPct val="120000"/>
              </a:lnSpc>
            </a:pPr>
            <a:r>
              <a:rPr lang="en-US" sz="2600" dirty="0" smtClean="0">
                <a:latin typeface="+mj-lt"/>
              </a:rPr>
              <a:t>A </a:t>
            </a:r>
            <a:r>
              <a:rPr lang="en-US" sz="2600" dirty="0">
                <a:latin typeface="+mj-lt"/>
              </a:rPr>
              <a:t>company not having any limit on the liability of its members is termed as an unlimited company [Sec. 2</a:t>
            </a:r>
            <a:r>
              <a:rPr lang="en-IN" sz="2600" dirty="0">
                <a:latin typeface="+mj-lt"/>
              </a:rPr>
              <a:t>2</a:t>
            </a:r>
            <a:r>
              <a:rPr lang="en-US" sz="2600" dirty="0">
                <a:latin typeface="+mj-lt"/>
              </a:rPr>
              <a:t> (92)]. In the case of an unlimited company, liability of each member extends to the whole amount of the company’s debts and liabilities.</a:t>
            </a:r>
          </a:p>
          <a:p>
            <a:pPr algn="just">
              <a:lnSpc>
                <a:spcPct val="120000"/>
              </a:lnSpc>
            </a:pPr>
            <a:endParaRPr lang="en-IN" sz="2600" dirty="0" smtClean="0">
              <a:latin typeface="+mj-lt"/>
            </a:endParaRPr>
          </a:p>
          <a:p>
            <a:pPr algn="just">
              <a:lnSpc>
                <a:spcPct val="120000"/>
              </a:lnSpc>
            </a:pPr>
            <a:r>
              <a:rPr lang="en-US" sz="2600" dirty="0" smtClean="0">
                <a:latin typeface="+mj-lt"/>
              </a:rPr>
              <a:t>An </a:t>
            </a:r>
            <a:r>
              <a:rPr lang="en-US" sz="2600" dirty="0">
                <a:latin typeface="+mj-lt"/>
              </a:rPr>
              <a:t>unlimited company may or may not have any share capital. In case it has any share</a:t>
            </a:r>
            <a:r>
              <a:rPr lang="en-IN" sz="2600" dirty="0">
                <a:latin typeface="+mj-lt"/>
              </a:rPr>
              <a:t> </a:t>
            </a:r>
            <a:r>
              <a:rPr lang="en-US" sz="2600" dirty="0">
                <a:latin typeface="+mj-lt"/>
              </a:rPr>
              <a:t>capital, it can increase or reduce its share capital without any restriction. Such type of companies, though permitted by the Companies Act, is very few in the country.</a:t>
            </a:r>
            <a:endParaRPr lang="en-US" sz="2600" dirty="0">
              <a:latin typeface="+mj-lt"/>
              <a:cs typeface="Calibri" pitchFamily="34" charset="0"/>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8" name="object 2"/>
          <p:cNvSpPr txBox="1"/>
          <p:nvPr/>
        </p:nvSpPr>
        <p:spPr>
          <a:xfrm>
            <a:off x="342900" y="381001"/>
            <a:ext cx="8458200" cy="6599242"/>
          </a:xfrm>
          <a:prstGeom prst="rect">
            <a:avLst/>
          </a:prstGeom>
        </p:spPr>
        <p:txBody>
          <a:bodyPr vert="horz" wrap="square" lIns="0" tIns="12700" rIns="0" bIns="0" rtlCol="0">
            <a:spAutoFit/>
          </a:bodyPr>
          <a:lstStyle/>
          <a:p>
            <a:pPr algn="just"/>
            <a:r>
              <a:rPr lang="en-US" sz="2600" b="1" dirty="0" smtClean="0">
                <a:solidFill>
                  <a:srgbClr val="FF0000"/>
                </a:solidFill>
              </a:rPr>
              <a:t>On the basis of </a:t>
            </a:r>
            <a:r>
              <a:rPr lang="en-US" sz="2600" b="1" dirty="0" smtClean="0">
                <a:solidFill>
                  <a:srgbClr val="FF0000"/>
                </a:solidFill>
              </a:rPr>
              <a:t>Members:</a:t>
            </a:r>
            <a:endParaRPr lang="en-IN" sz="2600" b="1" dirty="0" smtClean="0">
              <a:solidFill>
                <a:srgbClr val="FF0000"/>
              </a:solidFill>
            </a:endParaRPr>
          </a:p>
          <a:p>
            <a:pPr algn="just"/>
            <a:endParaRPr lang="en-GB" sz="3600" b="1" i="0" dirty="0" smtClean="0">
              <a:solidFill>
                <a:srgbClr val="FF0000"/>
              </a:solidFill>
              <a:effectLst/>
              <a:latin typeface="Open Sans"/>
            </a:endParaRPr>
          </a:p>
          <a:p>
            <a:pPr algn="just"/>
            <a:r>
              <a:rPr lang="en-GB" sz="2600" b="1" i="0" dirty="0" smtClean="0">
                <a:solidFill>
                  <a:srgbClr val="00B050"/>
                </a:solidFill>
                <a:effectLst/>
                <a:latin typeface="Open Sans"/>
              </a:rPr>
              <a:t>a. One </a:t>
            </a:r>
            <a:r>
              <a:rPr lang="en-GB" sz="2600" b="1" i="0" dirty="0">
                <a:solidFill>
                  <a:srgbClr val="00B050"/>
                </a:solidFill>
                <a:effectLst/>
                <a:latin typeface="Open Sans"/>
              </a:rPr>
              <a:t>Person Company</a:t>
            </a:r>
            <a:r>
              <a:rPr lang="en-IN" sz="2600" b="1" i="0" dirty="0">
                <a:solidFill>
                  <a:srgbClr val="00B050"/>
                </a:solidFill>
                <a:effectLst/>
                <a:latin typeface="Open Sans"/>
              </a:rPr>
              <a:t>:-</a:t>
            </a:r>
            <a:endParaRPr lang="en-GB" sz="2600" b="1" i="0" dirty="0">
              <a:solidFill>
                <a:srgbClr val="00B050"/>
              </a:solidFill>
              <a:effectLst/>
              <a:latin typeface="Open Sans"/>
            </a:endParaRPr>
          </a:p>
          <a:p>
            <a:pPr algn="just"/>
            <a:endParaRPr lang="en-GB" sz="2800" b="0" i="0" dirty="0" smtClean="0">
              <a:effectLst/>
              <a:latin typeface="Minion Pro"/>
            </a:endParaRPr>
          </a:p>
          <a:p>
            <a:pPr algn="just"/>
            <a:r>
              <a:rPr lang="en-GB" sz="2600" b="0" i="0" dirty="0" smtClean="0">
                <a:effectLst/>
                <a:latin typeface="+mj-lt"/>
              </a:rPr>
              <a:t>Section </a:t>
            </a:r>
            <a:r>
              <a:rPr lang="en-GB" sz="2600" b="0" i="0" dirty="0">
                <a:effectLst/>
                <a:latin typeface="+mj-lt"/>
              </a:rPr>
              <a:t>2(62) of Companies Act defines a one-person company as a company that has only one person as to its member. Furthermore, members of a company are nothing but subscribers to its memorandum of association, or its shareholders. So, an OPC is effectively a company that has only one </a:t>
            </a:r>
            <a:r>
              <a:rPr lang="en-IN" sz="2600" b="0" i="0" dirty="0">
                <a:effectLst/>
                <a:latin typeface="+mj-lt"/>
              </a:rPr>
              <a:t>shareholder </a:t>
            </a:r>
            <a:r>
              <a:rPr lang="en-GB" sz="2600" b="0" i="0" dirty="0">
                <a:effectLst/>
                <a:latin typeface="+mj-lt"/>
              </a:rPr>
              <a:t>as its member.</a:t>
            </a:r>
          </a:p>
          <a:p>
            <a:pPr algn="just"/>
            <a:r>
              <a:rPr lang="en-GB" sz="2600" b="0" i="0" dirty="0">
                <a:effectLst/>
                <a:latin typeface="+mj-lt"/>
              </a:rPr>
              <a:t>Such companies are generally created when there is only one founder/promoter for the business. Entrepreneurs whose businesses lie in early stages prefer to create OPCs instead of sole proprietorship business because of the several advantages that OPCs offer.</a:t>
            </a:r>
          </a:p>
          <a:p>
            <a:pPr algn="just"/>
            <a:endParaRPr lang="en-US" sz="2600" dirty="0">
              <a:latin typeface="+mj-lt"/>
              <a:cs typeface="Calibri" pitchFamily="34" charset="0"/>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6</a:t>
            </a:fld>
            <a:endParaRPr lang="en-US" dirty="0"/>
          </a:p>
        </p:txBody>
      </p:sp>
      <p:sp>
        <p:nvSpPr>
          <p:cNvPr id="8" name="object 2"/>
          <p:cNvSpPr txBox="1"/>
          <p:nvPr/>
        </p:nvSpPr>
        <p:spPr>
          <a:xfrm>
            <a:off x="342900" y="382511"/>
            <a:ext cx="8458200" cy="6094489"/>
          </a:xfrm>
          <a:prstGeom prst="rect">
            <a:avLst/>
          </a:prstGeom>
        </p:spPr>
        <p:txBody>
          <a:bodyPr vert="horz" wrap="square" lIns="0" tIns="12700" rIns="0" bIns="0" rtlCol="0">
            <a:spAutoFit/>
          </a:bodyPr>
          <a:lstStyle/>
          <a:p>
            <a:pPr algn="just"/>
            <a:r>
              <a:rPr lang="en-IN" sz="2600" b="1" dirty="0" smtClean="0">
                <a:solidFill>
                  <a:srgbClr val="00B050"/>
                </a:solidFill>
                <a:latin typeface="+mj-lt"/>
              </a:rPr>
              <a:t>b. Private </a:t>
            </a:r>
            <a:r>
              <a:rPr lang="en-IN" sz="2600" b="1" dirty="0">
                <a:solidFill>
                  <a:srgbClr val="00B050"/>
                </a:solidFill>
                <a:latin typeface="+mj-lt"/>
              </a:rPr>
              <a:t>Company</a:t>
            </a:r>
            <a:r>
              <a:rPr lang="en-US" sz="2600" b="1" dirty="0">
                <a:solidFill>
                  <a:srgbClr val="00B050"/>
                </a:solidFill>
                <a:latin typeface="+mj-lt"/>
              </a:rPr>
              <a:t>:</a:t>
            </a:r>
          </a:p>
          <a:p>
            <a:pPr algn="just"/>
            <a:endParaRPr lang="en-IN" sz="2600" dirty="0" smtClean="0">
              <a:latin typeface="+mj-lt"/>
              <a:cs typeface="Calibri" pitchFamily="34" charset="0"/>
            </a:endParaRPr>
          </a:p>
          <a:p>
            <a:pPr algn="just">
              <a:lnSpc>
                <a:spcPct val="110000"/>
              </a:lnSpc>
            </a:pPr>
            <a:r>
              <a:rPr lang="en-IN" sz="2600" dirty="0" smtClean="0">
                <a:latin typeface="+mj-lt"/>
                <a:cs typeface="Calibri" pitchFamily="34" charset="0"/>
              </a:rPr>
              <a:t>Private </a:t>
            </a:r>
            <a:r>
              <a:rPr lang="en-IN" sz="2600" dirty="0">
                <a:latin typeface="+mj-lt"/>
                <a:cs typeface="Calibri" pitchFamily="34" charset="0"/>
              </a:rPr>
              <a:t>company as defined by Sec. 2 (68), means a company which has a minimum paid-up capital of Rs 1 </a:t>
            </a:r>
            <a:r>
              <a:rPr lang="en-IN" sz="2600" dirty="0" err="1">
                <a:latin typeface="+mj-lt"/>
                <a:cs typeface="Calibri" pitchFamily="34" charset="0"/>
              </a:rPr>
              <a:t>lakh</a:t>
            </a:r>
            <a:r>
              <a:rPr lang="en-IN" sz="2600" dirty="0">
                <a:latin typeface="+mj-lt"/>
                <a:cs typeface="Calibri" pitchFamily="34" charset="0"/>
              </a:rPr>
              <a:t> or such higher paid-up capital as may be prescribed, and whose articles of association contains the following restrictions: </a:t>
            </a:r>
          </a:p>
          <a:p>
            <a:pPr algn="just">
              <a:lnSpc>
                <a:spcPct val="110000"/>
              </a:lnSpc>
            </a:pPr>
            <a:r>
              <a:rPr lang="en-IN" sz="2600" dirty="0" smtClean="0">
                <a:latin typeface="+mj-lt"/>
                <a:cs typeface="Calibri" pitchFamily="34" charset="0"/>
              </a:rPr>
              <a:t>(a) </a:t>
            </a:r>
            <a:r>
              <a:rPr lang="en-IN" sz="2600" dirty="0">
                <a:latin typeface="+mj-lt"/>
                <a:cs typeface="Calibri" pitchFamily="34" charset="0"/>
              </a:rPr>
              <a:t>restricts the right of members to transfer its shares; </a:t>
            </a:r>
          </a:p>
          <a:p>
            <a:pPr algn="just">
              <a:lnSpc>
                <a:spcPct val="110000"/>
              </a:lnSpc>
            </a:pPr>
            <a:r>
              <a:rPr lang="en-IN" sz="2600" dirty="0" smtClean="0">
                <a:latin typeface="+mj-lt"/>
                <a:cs typeface="Calibri" pitchFamily="34" charset="0"/>
              </a:rPr>
              <a:t>(b) </a:t>
            </a:r>
            <a:r>
              <a:rPr lang="en-IN" sz="2600" dirty="0">
                <a:latin typeface="+mj-lt"/>
                <a:cs typeface="Calibri" pitchFamily="34" charset="0"/>
              </a:rPr>
              <a:t>limits the number of its members to 200 (except in case of One Person Company) exclusive of members who are or were in the employment of the company (i.e. past or present employees of the company who are members in the company will not be counted for the limit of 200 members); </a:t>
            </a:r>
          </a:p>
          <a:p>
            <a:pPr algn="just">
              <a:lnSpc>
                <a:spcPct val="110000"/>
              </a:lnSpc>
            </a:pPr>
            <a:r>
              <a:rPr lang="en-IN" sz="2600" dirty="0" smtClean="0">
                <a:latin typeface="+mj-lt"/>
                <a:cs typeface="Calibri" pitchFamily="34" charset="0"/>
              </a:rPr>
              <a:t>(c) </a:t>
            </a:r>
            <a:r>
              <a:rPr lang="en-IN" sz="2600" dirty="0">
                <a:latin typeface="+mj-lt"/>
                <a:cs typeface="Calibri" pitchFamily="34" charset="0"/>
              </a:rPr>
              <a:t>prohibits any invitation to the public to subscribe for any securities of the company.</a:t>
            </a:r>
            <a:endParaRPr lang="en-US" sz="2600" dirty="0">
              <a:latin typeface="+mj-lt"/>
              <a:cs typeface="Calibri" pitchFamily="34" charset="0"/>
            </a:endParaRP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7</a:t>
            </a:fld>
            <a:endParaRPr lang="en-US" dirty="0"/>
          </a:p>
        </p:txBody>
      </p:sp>
      <p:sp>
        <p:nvSpPr>
          <p:cNvPr id="8" name="object 2"/>
          <p:cNvSpPr txBox="1"/>
          <p:nvPr/>
        </p:nvSpPr>
        <p:spPr>
          <a:xfrm>
            <a:off x="342900" y="221711"/>
            <a:ext cx="8458200" cy="6429965"/>
          </a:xfrm>
          <a:prstGeom prst="rect">
            <a:avLst/>
          </a:prstGeom>
        </p:spPr>
        <p:txBody>
          <a:bodyPr vert="horz" wrap="square" lIns="0" tIns="12700" rIns="0" bIns="0" rtlCol="0">
            <a:spAutoFit/>
          </a:bodyPr>
          <a:lstStyle/>
          <a:p>
            <a:pPr algn="just"/>
            <a:r>
              <a:rPr lang="en-IN" sz="2600" b="1" dirty="0" smtClean="0">
                <a:solidFill>
                  <a:srgbClr val="FF0000"/>
                </a:solidFill>
                <a:latin typeface="+mj-lt"/>
                <a:cs typeface="Calibri" pitchFamily="34" charset="0"/>
              </a:rPr>
              <a:t>c. Public </a:t>
            </a:r>
            <a:r>
              <a:rPr lang="en-IN" sz="2600" b="1" dirty="0">
                <a:solidFill>
                  <a:srgbClr val="FF0000"/>
                </a:solidFill>
                <a:latin typeface="+mj-lt"/>
                <a:cs typeface="Calibri" pitchFamily="34" charset="0"/>
              </a:rPr>
              <a:t>Company</a:t>
            </a:r>
            <a:r>
              <a:rPr lang="en-IN" sz="2600" b="1" dirty="0" smtClean="0">
                <a:solidFill>
                  <a:srgbClr val="FF0000"/>
                </a:solidFill>
                <a:latin typeface="+mj-lt"/>
                <a:cs typeface="Calibri" pitchFamily="34" charset="0"/>
              </a:rPr>
              <a:t>:</a:t>
            </a:r>
          </a:p>
          <a:p>
            <a:pPr algn="just"/>
            <a:endParaRPr lang="en-US" sz="2300" b="1" dirty="0">
              <a:solidFill>
                <a:srgbClr val="FF0000"/>
              </a:solidFill>
              <a:latin typeface="+mj-lt"/>
              <a:cs typeface="Calibri" pitchFamily="34" charset="0"/>
            </a:endParaRPr>
          </a:p>
          <a:p>
            <a:pPr algn="just"/>
            <a:r>
              <a:rPr lang="en-US" sz="2300" dirty="0">
                <a:latin typeface="+mj-lt"/>
                <a:cs typeface="Calibri" pitchFamily="34" charset="0"/>
              </a:rPr>
              <a:t>Public company as defined by Sec. 2 (71) means a company which </a:t>
            </a:r>
          </a:p>
          <a:p>
            <a:pPr algn="just"/>
            <a:r>
              <a:rPr lang="en-US" sz="2300" dirty="0">
                <a:latin typeface="+mj-lt"/>
                <a:cs typeface="Calibri" pitchFamily="34" charset="0"/>
              </a:rPr>
              <a:t>( a ) is not a private company ;</a:t>
            </a:r>
            <a:endParaRPr lang="en-IN" sz="2300" dirty="0">
              <a:latin typeface="+mj-lt"/>
              <a:cs typeface="Calibri" pitchFamily="34" charset="0"/>
            </a:endParaRPr>
          </a:p>
          <a:p>
            <a:pPr algn="just"/>
            <a:r>
              <a:rPr lang="en-US" sz="2300" dirty="0">
                <a:latin typeface="+mj-lt"/>
                <a:cs typeface="Calibri" pitchFamily="34" charset="0"/>
              </a:rPr>
              <a:t>( b ) has a minimum paid-up capital of Rs 5 </a:t>
            </a:r>
            <a:r>
              <a:rPr lang="en-US" sz="2300" dirty="0" err="1">
                <a:latin typeface="+mj-lt"/>
                <a:cs typeface="Calibri" pitchFamily="34" charset="0"/>
              </a:rPr>
              <a:t>lakh</a:t>
            </a:r>
            <a:r>
              <a:rPr lang="en-US" sz="2300" dirty="0">
                <a:latin typeface="+mj-lt"/>
                <a:cs typeface="Calibri" pitchFamily="34" charset="0"/>
              </a:rPr>
              <a:t> or such higher paid-up capital, as may be prescribed ; </a:t>
            </a:r>
          </a:p>
          <a:p>
            <a:pPr algn="just"/>
            <a:r>
              <a:rPr lang="en-US" sz="2300" dirty="0">
                <a:latin typeface="+mj-lt"/>
                <a:cs typeface="Calibri" pitchFamily="34" charset="0"/>
              </a:rPr>
              <a:t>( c ) is a private company which is subsidiary of a company which is not a private company (i.e. subsidiary of a public company whether constituted as a private company or public company shall be regarded as public company).</a:t>
            </a:r>
            <a:endParaRPr lang="en-IN" sz="2300" dirty="0">
              <a:latin typeface="+mj-lt"/>
              <a:cs typeface="Calibri" pitchFamily="34" charset="0"/>
            </a:endParaRPr>
          </a:p>
          <a:p>
            <a:pPr algn="just"/>
            <a:r>
              <a:rPr lang="en-IN" sz="2300" dirty="0">
                <a:latin typeface="+mj-lt"/>
                <a:cs typeface="Calibri" pitchFamily="34" charset="0"/>
              </a:rPr>
              <a:t>        A public company must have a minimum of 7 members. The articles of association of public company does not contain the restrictions applicable to a private company. That is: shares of a public company are freely transferable: there is no restriction on the maximum number of members; a public company may invite the public to subscribe for its securities - shares, or debentures. However, a public company is under no legal binding to invite public to subscribe to its shares or debenture</a:t>
            </a:r>
            <a:endParaRPr lang="en-US" sz="2300" dirty="0">
              <a:latin typeface="+mj-lt"/>
              <a:cs typeface="Calibri" pitchFamily="34" charset="0"/>
            </a:endParaRP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 xmlns:a16="http://schemas.microsoft.com/office/drawing/2014/main" id="{7D78445A-D6C7-2F46-A921-6DCFECC37AEF}"/>
              </a:ext>
            </a:extLst>
          </p:cNvPr>
          <p:cNvSpPr>
            <a:spLocks noGrp="1"/>
          </p:cNvSpPr>
          <p:nvPr>
            <p:ph type="sldNum" sz="quarter" idx="12"/>
          </p:nvPr>
        </p:nvSpPr>
        <p:spPr/>
        <p:txBody>
          <a:bodyPr/>
          <a:lstStyle/>
          <a:p>
            <a:pPr>
              <a:defRPr/>
            </a:pPr>
            <a:fld id="{FE88FBAD-9DA8-472F-839A-428AD1F4DEE1}" type="slidenum">
              <a:rPr lang="en-US" smtClean="0"/>
              <a:pPr>
                <a:defRPr/>
              </a:pPr>
              <a:t>8</a:t>
            </a:fld>
            <a:endParaRPr lang="en-US"/>
          </a:p>
        </p:txBody>
      </p:sp>
      <p:sp>
        <p:nvSpPr>
          <p:cNvPr id="8" name="Title 1">
            <a:extLst>
              <a:ext uri="{FF2B5EF4-FFF2-40B4-BE49-F238E27FC236}">
                <a16:creationId xmlns="" xmlns:a16="http://schemas.microsoft.com/office/drawing/2014/main" id="{8ECB6898-58FC-1745-B7DE-0927CEB4A916}"/>
              </a:ext>
            </a:extLst>
          </p:cNvPr>
          <p:cNvSpPr txBox="1">
            <a:spLocks noGrp="1"/>
          </p:cNvSpPr>
          <p:nvPr>
            <p:ph idx="1"/>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5000">
                <a:solidFill>
                  <a:srgbClr val="FF0000"/>
                </a:solidFill>
              </a:rPr>
              <a:t>Thank You</a:t>
            </a:r>
            <a:endParaRPr lang="en-US" sz="5000" dirty="0">
              <a:solidFill>
                <a:srgbClr val="FF0000"/>
              </a:solidFill>
            </a:endParaRPr>
          </a:p>
        </p:txBody>
      </p:sp>
    </p:spTree>
    <p:extLst>
      <p:ext uri="{BB962C8B-B14F-4D97-AF65-F5344CB8AC3E}">
        <p14:creationId xmlns="" xmlns:p14="http://schemas.microsoft.com/office/powerpoint/2010/main" val="36225354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4087</TotalTime>
  <Words>803</Words>
  <Application>Microsoft Office PowerPoint</Application>
  <PresentationFormat>On-screen Show (4:3)</PresentationFormat>
  <Paragraphs>50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WELCOME  Class: B.Com – Part-2  Subject: Business Regulatory Framework TOPIC:  TYPES OF COMPANY PART - B</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372</cp:revision>
  <dcterms:created xsi:type="dcterms:W3CDTF">2011-08-23T10:02:56Z</dcterms:created>
  <dcterms:modified xsi:type="dcterms:W3CDTF">2020-07-07T15:18:56Z</dcterms:modified>
</cp:coreProperties>
</file>